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3"/>
  </p:handoutMasterIdLst>
  <p:sldIdLst>
    <p:sldId id="256" r:id="rId2"/>
    <p:sldId id="257" r:id="rId3"/>
    <p:sldId id="260" r:id="rId4"/>
    <p:sldId id="271" r:id="rId5"/>
    <p:sldId id="282" r:id="rId6"/>
    <p:sldId id="304" r:id="rId7"/>
    <p:sldId id="283" r:id="rId8"/>
    <p:sldId id="285" r:id="rId9"/>
    <p:sldId id="284" r:id="rId10"/>
    <p:sldId id="286" r:id="rId11"/>
    <p:sldId id="280" r:id="rId12"/>
    <p:sldId id="290" r:id="rId13"/>
    <p:sldId id="291" r:id="rId14"/>
    <p:sldId id="270" r:id="rId15"/>
    <p:sldId id="287" r:id="rId16"/>
    <p:sldId id="267" r:id="rId17"/>
    <p:sldId id="276" r:id="rId18"/>
    <p:sldId id="297" r:id="rId19"/>
    <p:sldId id="299" r:id="rId20"/>
    <p:sldId id="298" r:id="rId21"/>
    <p:sldId id="266" r:id="rId22"/>
    <p:sldId id="261" r:id="rId23"/>
    <p:sldId id="262" r:id="rId24"/>
    <p:sldId id="264" r:id="rId25"/>
    <p:sldId id="268" r:id="rId26"/>
    <p:sldId id="292" r:id="rId27"/>
    <p:sldId id="265" r:id="rId28"/>
    <p:sldId id="305" r:id="rId29"/>
    <p:sldId id="293" r:id="rId30"/>
    <p:sldId id="294" r:id="rId31"/>
    <p:sldId id="269" r:id="rId32"/>
    <p:sldId id="296" r:id="rId33"/>
    <p:sldId id="278" r:id="rId34"/>
    <p:sldId id="279" r:id="rId35"/>
    <p:sldId id="277" r:id="rId36"/>
    <p:sldId id="263" r:id="rId37"/>
    <p:sldId id="272" r:id="rId38"/>
    <p:sldId id="273" r:id="rId39"/>
    <p:sldId id="274" r:id="rId40"/>
    <p:sldId id="301" r:id="rId41"/>
    <p:sldId id="275" r:id="rId42"/>
  </p:sldIdLst>
  <p:sldSz cx="12192000" cy="6858000"/>
  <p:notesSz cx="68580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9" d="100"/>
          <a:sy n="79" d="100"/>
        </p:scale>
        <p:origin x="186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26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26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8F4143-8EA1-41BB-96C7-16087065C69B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7590"/>
            <a:ext cx="2971800" cy="4626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57590"/>
            <a:ext cx="2971800" cy="4626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EA458C-4DA4-4692-92FB-6EFB2B83C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350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C902F-225F-47FC-9E24-AADD02AAD2F8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1AA84-5FC8-4088-9DA1-F97CB5E12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162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C902F-225F-47FC-9E24-AADD02AAD2F8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1AA84-5FC8-4088-9DA1-F97CB5E12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596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C902F-225F-47FC-9E24-AADD02AAD2F8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1AA84-5FC8-4088-9DA1-F97CB5E12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722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C902F-225F-47FC-9E24-AADD02AAD2F8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1AA84-5FC8-4088-9DA1-F97CB5E12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507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C902F-225F-47FC-9E24-AADD02AAD2F8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1AA84-5FC8-4088-9DA1-F97CB5E12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004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C902F-225F-47FC-9E24-AADD02AAD2F8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1AA84-5FC8-4088-9DA1-F97CB5E12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465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C902F-225F-47FC-9E24-AADD02AAD2F8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1AA84-5FC8-4088-9DA1-F97CB5E12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178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C902F-225F-47FC-9E24-AADD02AAD2F8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1AA84-5FC8-4088-9DA1-F97CB5E12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290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C902F-225F-47FC-9E24-AADD02AAD2F8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1AA84-5FC8-4088-9DA1-F97CB5E12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222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C902F-225F-47FC-9E24-AADD02AAD2F8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1AA84-5FC8-4088-9DA1-F97CB5E12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864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C902F-225F-47FC-9E24-AADD02AAD2F8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1AA84-5FC8-4088-9DA1-F97CB5E12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357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AC902F-225F-47FC-9E24-AADD02AAD2F8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1AA84-5FC8-4088-9DA1-F97CB5E12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952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asfaa.org/uploads/documents/2026-27_Beyond_Graduate_Professional.pdf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sapartners.ed.gov/knowledge-center/library/electronic-announcements/2025-08-15/2026-27-fafsa-form-and-pell-grant-eligibility-updates" TargetMode="External"/><Relationship Id="rId5" Type="http://schemas.openxmlformats.org/officeDocument/2006/relationships/hyperlink" Target="https://www.nasfaa.org/uploads/documents/Federal_Student_Aid_Change_OB3.pdf" TargetMode="External"/><Relationship Id="rId4" Type="http://schemas.openxmlformats.org/officeDocument/2006/relationships/hyperlink" Target="https://www.congress.gov/bill/119th-congress/house-bill/1/text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75861"/>
            <a:ext cx="9144000" cy="2481943"/>
          </a:xfrm>
        </p:spPr>
        <p:txBody>
          <a:bodyPr>
            <a:normAutofit/>
          </a:bodyPr>
          <a:lstStyle/>
          <a:p>
            <a:r>
              <a:rPr lang="en-US" sz="61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Federal Financial Aid Updates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/>
              <a:t>Reconciliation Bill (H.R. 1)</a:t>
            </a:r>
          </a:p>
          <a:p>
            <a:r>
              <a:rPr lang="en-US" dirty="0"/>
              <a:t>One Big Beautiful Bill Act </a:t>
            </a:r>
          </a:p>
          <a:p>
            <a:r>
              <a:rPr lang="en-US" sz="2000" dirty="0"/>
              <a:t>And Other Updates/Reminders</a:t>
            </a:r>
          </a:p>
          <a:p>
            <a:r>
              <a:rPr lang="en-US" dirty="0"/>
              <a:t>OASFAA Conference </a:t>
            </a:r>
          </a:p>
          <a:p>
            <a:r>
              <a:rPr lang="en-US" dirty="0"/>
              <a:t>January 2026</a:t>
            </a:r>
          </a:p>
        </p:txBody>
      </p:sp>
    </p:spTree>
    <p:extLst>
      <p:ext uri="{BB962C8B-B14F-4D97-AF65-F5344CB8AC3E}">
        <p14:creationId xmlns:p14="http://schemas.microsoft.com/office/powerpoint/2010/main" val="3130960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A43A6-514F-2D8C-695C-ABEC630DA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Return of Title IV (R2T4)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69C5BA-2109-D8C5-0C1D-7279290D4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4640"/>
            <a:ext cx="10515600" cy="4612323"/>
          </a:xfrm>
        </p:spPr>
        <p:txBody>
          <a:bodyPr>
            <a:normAutofit fontScale="92500"/>
          </a:bodyPr>
          <a:lstStyle/>
          <a:p>
            <a:r>
              <a:rPr lang="en-US" dirty="0"/>
              <a:t>Effective July 1, 2026</a:t>
            </a:r>
          </a:p>
          <a:p>
            <a:r>
              <a:rPr lang="en-US" dirty="0"/>
              <a:t>Date of Determination </a:t>
            </a:r>
            <a:r>
              <a:rPr lang="en-US" sz="2000" dirty="0"/>
              <a:t>(not necessarily new, but is no in the reg)</a:t>
            </a:r>
          </a:p>
          <a:p>
            <a:pPr lvl="1"/>
            <a:r>
              <a:rPr lang="en-US" dirty="0"/>
              <a:t>An institution </a:t>
            </a:r>
            <a:r>
              <a:rPr lang="en-US" u="sng" dirty="0"/>
              <a:t>required to take attendance </a:t>
            </a:r>
            <a:r>
              <a:rPr lang="en-US" dirty="0"/>
              <a:t>must, within 14 (calendar) days of student’s last date of attendance, assess whether the student has withdrawn </a:t>
            </a:r>
          </a:p>
          <a:p>
            <a:r>
              <a:rPr lang="en-US" dirty="0"/>
              <a:t>Scheduled Clock Hours</a:t>
            </a:r>
          </a:p>
          <a:p>
            <a:pPr lvl="1"/>
            <a:r>
              <a:rPr lang="en-US" dirty="0"/>
              <a:t>Must use “payment period” method to determine scheduled clock hours in period </a:t>
            </a:r>
          </a:p>
          <a:p>
            <a:pPr lvl="2"/>
            <a:r>
              <a:rPr lang="en-US" dirty="0"/>
              <a:t>No longer use the cumulative scheduled hours from beginning of the program up to the WD date/LDA (so all students are treated consistently)</a:t>
            </a:r>
          </a:p>
          <a:p>
            <a:r>
              <a:rPr lang="en-US" dirty="0"/>
              <a:t>Modules</a:t>
            </a:r>
          </a:p>
          <a:p>
            <a:pPr lvl="1"/>
            <a:r>
              <a:rPr lang="en-US" dirty="0"/>
              <a:t>Include module as part of the payment period in denominator only when student begins attendance in module </a:t>
            </a:r>
          </a:p>
          <a:p>
            <a:pPr lvl="2"/>
            <a:r>
              <a:rPr lang="en-US" dirty="0"/>
              <a:t>Eliminates optional R2T4 freeze date (fixed calendar point)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273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BA722-3E7B-DADC-569B-0FCCA625A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FAFSA Changes</a:t>
            </a:r>
            <a:r>
              <a:rPr lang="en-US" dirty="0"/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90C74F-A3EF-C8A9-F33B-E2B63A56E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0932"/>
            <a:ext cx="10515600" cy="4796032"/>
          </a:xfrm>
        </p:spPr>
        <p:txBody>
          <a:bodyPr>
            <a:normAutofit/>
          </a:bodyPr>
          <a:lstStyle/>
          <a:p>
            <a:r>
              <a:rPr lang="en-US" dirty="0"/>
              <a:t>Real-time identity verification for studentaid.gov account creation when use SSN (no longer a 1-3 day waiting period)</a:t>
            </a:r>
          </a:p>
          <a:p>
            <a:r>
              <a:rPr lang="en-US" dirty="0"/>
              <a:t>When student starts the FAFSA first</a:t>
            </a:r>
          </a:p>
          <a:p>
            <a:pPr lvl="1"/>
            <a:r>
              <a:rPr lang="en-US" dirty="0"/>
              <a:t>Only need to enter an email address to invite a contributor</a:t>
            </a:r>
          </a:p>
          <a:p>
            <a:pPr lvl="1"/>
            <a:r>
              <a:rPr lang="en-US" dirty="0"/>
              <a:t>Does </a:t>
            </a:r>
            <a:r>
              <a:rPr lang="en-US" u="sng" dirty="0"/>
              <a:t>not</a:t>
            </a:r>
            <a:r>
              <a:rPr lang="en-US" dirty="0"/>
              <a:t> have to be same email contributor used for FSAID</a:t>
            </a:r>
          </a:p>
          <a:p>
            <a:pPr lvl="1"/>
            <a:r>
              <a:rPr lang="en-US" dirty="0"/>
              <a:t>Student notified when invitation sent to contributor</a:t>
            </a:r>
          </a:p>
          <a:p>
            <a:pPr lvl="1"/>
            <a:r>
              <a:rPr lang="en-US" dirty="0"/>
              <a:t>Student notified when contributor accepts invitation </a:t>
            </a:r>
          </a:p>
          <a:p>
            <a:pPr lvl="1"/>
            <a:r>
              <a:rPr lang="en-US" dirty="0"/>
              <a:t>Contributor given an Invitation Code</a:t>
            </a:r>
          </a:p>
          <a:p>
            <a:pPr lvl="2"/>
            <a:r>
              <a:rPr lang="en-US" dirty="0"/>
              <a:t>Enter Invitation Code, then able to complete their section of the FAFSA </a:t>
            </a:r>
          </a:p>
        </p:txBody>
      </p:sp>
    </p:spTree>
    <p:extLst>
      <p:ext uri="{BB962C8B-B14F-4D97-AF65-F5344CB8AC3E}">
        <p14:creationId xmlns:p14="http://schemas.microsoft.com/office/powerpoint/2010/main" val="93957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D522B-1B0A-134E-91FE-5A4249012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9848CF3-36A0-5942-3E17-C8E0BD691D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98300" y="119782"/>
            <a:ext cx="5389060" cy="64740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7AA25F-B07E-1DD2-DCB1-6ACD2A333B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7360" y="220746"/>
            <a:ext cx="6340389" cy="6373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2437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3ABD1-B41D-FC46-4AB3-220A1FE9C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725CC-AE93-BB34-7A0A-80FEE8DA34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ACDC2F-BAC8-702F-B589-0D060D8CED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25450"/>
            <a:ext cx="7965725" cy="569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9945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431F885-16A3-5C1B-9A4C-D6A3BFA511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E7A8E-762E-46A0-0A7B-B55DC8EF7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2026-27 FAFSA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B67463-8EE6-C10C-9881-A2207B9A7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3680"/>
            <a:ext cx="10515600" cy="4673283"/>
          </a:xfrm>
        </p:spPr>
        <p:txBody>
          <a:bodyPr>
            <a:normAutofit/>
          </a:bodyPr>
          <a:lstStyle/>
          <a:p>
            <a:r>
              <a:rPr lang="en-US" dirty="0"/>
              <a:t>Reinstates asset exemptions </a:t>
            </a:r>
            <a:r>
              <a:rPr lang="en-US" sz="2500" dirty="0"/>
              <a:t>(was removed in 2024-25)</a:t>
            </a:r>
          </a:p>
          <a:p>
            <a:pPr lvl="1"/>
            <a:r>
              <a:rPr lang="en-US" dirty="0"/>
              <a:t>Family-owned small business (100 or fewer employees-full time equivalent)  </a:t>
            </a:r>
          </a:p>
          <a:p>
            <a:pPr lvl="1"/>
            <a:r>
              <a:rPr lang="en-US" dirty="0"/>
              <a:t>Family farm (family resides on the farm)</a:t>
            </a:r>
          </a:p>
          <a:p>
            <a:pPr lvl="1"/>
            <a:r>
              <a:rPr lang="en-US" b="1" dirty="0"/>
              <a:t>NEW</a:t>
            </a:r>
            <a:r>
              <a:rPr lang="en-US" dirty="0"/>
              <a:t>: Family-owned commercial fisheries (owned &amp; controlled by the family)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Requires foreign income be included in AGI to calculate Pell eligibility</a:t>
            </a:r>
          </a:p>
          <a:p>
            <a:pPr lvl="1"/>
            <a:r>
              <a:rPr lang="en-US" dirty="0"/>
              <a:t>Ends requirement that a financial aid administrator must individually determine if adding the exempted foreign income to the AGI would make the student ineligible to receive the maximum Pell Grant </a:t>
            </a:r>
          </a:p>
          <a:p>
            <a:pPr lvl="2"/>
            <a:r>
              <a:rPr lang="en-US" dirty="0"/>
              <a:t>Contributors must manually report foreign earned income </a:t>
            </a:r>
          </a:p>
          <a:p>
            <a:pPr lvl="2"/>
            <a:r>
              <a:rPr lang="en-US" dirty="0"/>
              <a:t>Foreign Income will automatically be added to AGI for SAI calculation</a:t>
            </a:r>
          </a:p>
        </p:txBody>
      </p:sp>
    </p:spTree>
    <p:extLst>
      <p:ext uri="{BB962C8B-B14F-4D97-AF65-F5344CB8AC3E}">
        <p14:creationId xmlns:p14="http://schemas.microsoft.com/office/powerpoint/2010/main" val="31756942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517A7-43DF-F581-3D7A-3CFA82ACD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Title IV Aid Program Specific Changes</a:t>
            </a:r>
            <a:r>
              <a:rPr lang="en-US" dirty="0"/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766CB-126E-0C6A-F41D-6F700970B6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Pell Grant</a:t>
            </a:r>
          </a:p>
          <a:p>
            <a:r>
              <a:rPr lang="en-US" dirty="0"/>
              <a:t>Federal Work-Study (FWS)</a:t>
            </a:r>
          </a:p>
          <a:p>
            <a:r>
              <a:rPr lang="en-US" dirty="0"/>
              <a:t>Direct Loans Aggregate Limits </a:t>
            </a:r>
          </a:p>
          <a:p>
            <a:pPr lvl="1"/>
            <a:r>
              <a:rPr lang="en-US" dirty="0"/>
              <a:t>Parent PLUS Loan (PLUS) for parent of dependent undergraduate students </a:t>
            </a:r>
          </a:p>
          <a:p>
            <a:pPr lvl="1"/>
            <a:r>
              <a:rPr lang="en-US" dirty="0"/>
              <a:t>Graduate PLUS for Graduate and Professional students </a:t>
            </a:r>
          </a:p>
          <a:p>
            <a:pPr lvl="1"/>
            <a:r>
              <a:rPr lang="en-US" dirty="0"/>
              <a:t>Interim Exceptions</a:t>
            </a:r>
          </a:p>
          <a:p>
            <a:pPr lvl="1"/>
            <a:r>
              <a:rPr lang="en-US" dirty="0"/>
              <a:t>Repayment Programs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3658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E75D1AA-4E7D-22B8-D024-B1B78E3CF4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686CA-9B83-D12E-0F2F-E244A1A05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Federal Pell Grant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46C9D-89A1-3562-2E2B-B226642BDC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2229"/>
            <a:ext cx="10515600" cy="4674734"/>
          </a:xfrm>
        </p:spPr>
        <p:txBody>
          <a:bodyPr/>
          <a:lstStyle/>
          <a:p>
            <a:r>
              <a:rPr lang="en-US" dirty="0"/>
              <a:t>Students with High SAI </a:t>
            </a:r>
          </a:p>
          <a:p>
            <a:pPr lvl="1"/>
            <a:r>
              <a:rPr lang="en-US" dirty="0"/>
              <a:t>Current need analysis ignores assets if income below a certain threshold </a:t>
            </a:r>
          </a:p>
          <a:p>
            <a:pPr lvl="2"/>
            <a:r>
              <a:rPr lang="en-US" dirty="0"/>
              <a:t>Student may qualify for a ‘minimum Pell Grant” even with $1 million in assets</a:t>
            </a:r>
          </a:p>
          <a:p>
            <a:pPr lvl="1"/>
            <a:r>
              <a:rPr lang="en-US" dirty="0"/>
              <a:t>NEW: </a:t>
            </a:r>
          </a:p>
          <a:p>
            <a:pPr lvl="2"/>
            <a:r>
              <a:rPr lang="en-US" dirty="0"/>
              <a:t>2026-27 award year, no longer eligible for Pell Grant if SAI equal to or greater than twice the maximum Pell Grant award (14,790)</a:t>
            </a:r>
          </a:p>
          <a:p>
            <a:pPr lvl="3"/>
            <a:r>
              <a:rPr lang="en-US" dirty="0"/>
              <a:t>No change to IASG Pell (dependents of deceased service members/public service officers)</a:t>
            </a:r>
          </a:p>
          <a:p>
            <a:r>
              <a:rPr lang="en-US" dirty="0"/>
              <a:t>Full COA with Grants and Scholarships </a:t>
            </a:r>
          </a:p>
          <a:p>
            <a:pPr lvl="1"/>
            <a:r>
              <a:rPr lang="en-US" dirty="0"/>
              <a:t>Grants and scholarships from non-federal sources that exceed Cost of Attendance (COA) </a:t>
            </a:r>
          </a:p>
          <a:p>
            <a:pPr lvl="1"/>
            <a:r>
              <a:rPr lang="en-US" dirty="0"/>
              <a:t>Ineligible to receive Pell Grant, even if otherwise eligible</a:t>
            </a:r>
          </a:p>
        </p:txBody>
      </p:sp>
    </p:spTree>
    <p:extLst>
      <p:ext uri="{BB962C8B-B14F-4D97-AF65-F5344CB8AC3E}">
        <p14:creationId xmlns:p14="http://schemas.microsoft.com/office/powerpoint/2010/main" val="35999812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953E247-2BDC-7695-445F-88CB1DF71D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B4A7F-5861-D1C2-4076-1F035DDC3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Workforce Pell Grant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D6C98D-C20D-B531-188B-57A9C8622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r>
              <a:rPr lang="en-US" dirty="0"/>
              <a:t>Effective July 1, 2026</a:t>
            </a:r>
          </a:p>
          <a:p>
            <a:r>
              <a:rPr lang="en-US" dirty="0"/>
              <a:t>Creates Workforce Pell Grant Program</a:t>
            </a:r>
          </a:p>
          <a:p>
            <a:pPr lvl="1"/>
            <a:r>
              <a:rPr lang="en-US" dirty="0"/>
              <a:t>School must be Title IV eligible 	</a:t>
            </a:r>
          </a:p>
          <a:p>
            <a:pPr lvl="1"/>
            <a:r>
              <a:rPr lang="en-US" dirty="0"/>
              <a:t>Pell Grant for qualified short-term programs</a:t>
            </a:r>
          </a:p>
          <a:p>
            <a:r>
              <a:rPr lang="en-US" dirty="0"/>
              <a:t>Eligible programs must be:</a:t>
            </a:r>
          </a:p>
          <a:p>
            <a:pPr lvl="1"/>
            <a:r>
              <a:rPr lang="en-US" dirty="0"/>
              <a:t>Between 8 and 14 weeks in length </a:t>
            </a:r>
          </a:p>
          <a:p>
            <a:pPr lvl="1"/>
            <a:r>
              <a:rPr lang="en-US" dirty="0"/>
              <a:t>Between 150 and 599 clock hours 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6608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E0C9F-5546-7C28-2498-5C6C433DA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Workforce Pell Grant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92FCA-D68F-B960-B658-A42A6F5EC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r>
              <a:rPr lang="en-US" dirty="0"/>
              <a:t>ED and the States will determine other eligibility requirements </a:t>
            </a:r>
          </a:p>
          <a:p>
            <a:r>
              <a:rPr lang="en-US" dirty="0"/>
              <a:t>Program must be aligned with in-demand jobs which meet employer needs and must be approved by the governor </a:t>
            </a:r>
          </a:p>
          <a:p>
            <a:r>
              <a:rPr lang="en-US" dirty="0"/>
              <a:t>Program must have been offered by the institution for at least one year </a:t>
            </a:r>
          </a:p>
          <a:p>
            <a:r>
              <a:rPr lang="en-US" dirty="0"/>
              <a:t>Program must have a 70% or higher completion rate and a 70% or higher job placement rate within 180 days</a:t>
            </a:r>
          </a:p>
          <a:p>
            <a:r>
              <a:rPr lang="en-US" dirty="0"/>
              <a:t>Program Cost cannot exceed the value-added earnings</a:t>
            </a:r>
          </a:p>
          <a:p>
            <a:r>
              <a:rPr lang="en-US" dirty="0"/>
              <a:t>Credit must be allowed to transfer into future degree programs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9032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9A782-A232-0C6E-3310-E6E83BE8D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Federal Work-Study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5BE667-9C2E-5BEA-944C-38888F995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REMINDERS:</a:t>
            </a:r>
          </a:p>
          <a:p>
            <a:r>
              <a:rPr lang="en-US" dirty="0"/>
              <a:t>Schools do have an obligation to distribute voter registration forms (see your PPA)</a:t>
            </a:r>
          </a:p>
          <a:p>
            <a:r>
              <a:rPr lang="en-US" dirty="0"/>
              <a:t>Criteria for voting under federal, state, and municipal law</a:t>
            </a:r>
          </a:p>
          <a:p>
            <a:r>
              <a:rPr lang="en-US" dirty="0"/>
              <a:t>Distribute voter registration information in physical or electronic communication </a:t>
            </a:r>
          </a:p>
        </p:txBody>
      </p:sp>
    </p:spTree>
    <p:extLst>
      <p:ext uri="{BB962C8B-B14F-4D97-AF65-F5344CB8AC3E}">
        <p14:creationId xmlns:p14="http://schemas.microsoft.com/office/powerpoint/2010/main" val="191516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4237"/>
            <a:ext cx="10515600" cy="4702726"/>
          </a:xfrm>
        </p:spPr>
        <p:txBody>
          <a:bodyPr/>
          <a:lstStyle/>
          <a:p>
            <a:r>
              <a:rPr lang="en-US" dirty="0"/>
              <a:t>Background </a:t>
            </a:r>
          </a:p>
          <a:p>
            <a:pPr lvl="1"/>
            <a:r>
              <a:rPr lang="en-US" dirty="0"/>
              <a:t>OBBB</a:t>
            </a:r>
          </a:p>
          <a:p>
            <a:pPr lvl="1"/>
            <a:r>
              <a:rPr lang="en-US" dirty="0"/>
              <a:t>Federal Guidance </a:t>
            </a:r>
          </a:p>
          <a:p>
            <a:r>
              <a:rPr lang="en-US" dirty="0"/>
              <a:t>2026-27 changes</a:t>
            </a:r>
          </a:p>
          <a:p>
            <a:pPr lvl="1"/>
            <a:r>
              <a:rPr lang="en-US" dirty="0"/>
              <a:t>Institutional Accountability</a:t>
            </a:r>
          </a:p>
          <a:p>
            <a:pPr lvl="1"/>
            <a:r>
              <a:rPr lang="en-US" dirty="0"/>
              <a:t>Program Integrity &amp; Institutional Quality </a:t>
            </a:r>
          </a:p>
          <a:p>
            <a:pPr lvl="2"/>
            <a:r>
              <a:rPr lang="en-US" dirty="0"/>
              <a:t>Distance Education &amp; R2T4</a:t>
            </a:r>
          </a:p>
          <a:p>
            <a:pPr lvl="1"/>
            <a:r>
              <a:rPr lang="en-US" dirty="0"/>
              <a:t>FAFSA</a:t>
            </a:r>
          </a:p>
          <a:p>
            <a:pPr lvl="1"/>
            <a:r>
              <a:rPr lang="en-US" dirty="0"/>
              <a:t>TIV Programs</a:t>
            </a:r>
          </a:p>
          <a:p>
            <a:pPr lvl="2"/>
            <a:r>
              <a:rPr lang="en-US" dirty="0"/>
              <a:t>Pell Grant, Federal Work-Study, Direct Loans </a:t>
            </a:r>
          </a:p>
          <a:p>
            <a:r>
              <a:rPr lang="en-US" dirty="0"/>
              <a:t>Outstanding Questions </a:t>
            </a:r>
          </a:p>
        </p:txBody>
      </p:sp>
    </p:spTree>
    <p:extLst>
      <p:ext uri="{BB962C8B-B14F-4D97-AF65-F5344CB8AC3E}">
        <p14:creationId xmlns:p14="http://schemas.microsoft.com/office/powerpoint/2010/main" val="2916345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0AE8C-955D-679F-5259-4AB5576C1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Federal Work-Study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A49B4-A607-9328-AB97-97FE6870F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8212"/>
            <a:ext cx="10515600" cy="461875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 DCL GEN-25-05	Policy Guidance on use of FWS funds as required by the HEA</a:t>
            </a:r>
          </a:p>
          <a:p>
            <a:r>
              <a:rPr lang="en-US" dirty="0"/>
              <a:t> Cannot use FWS funds for jobs in political activities (partisan and non-partisan)</a:t>
            </a:r>
          </a:p>
          <a:p>
            <a:pPr lvl="1"/>
            <a:r>
              <a:rPr lang="en-US" dirty="0"/>
              <a:t>Voter Registration</a:t>
            </a:r>
          </a:p>
          <a:p>
            <a:pPr lvl="1"/>
            <a:r>
              <a:rPr lang="en-US" dirty="0"/>
              <a:t>Voter Assistance</a:t>
            </a:r>
          </a:p>
          <a:p>
            <a:pPr lvl="1"/>
            <a:r>
              <a:rPr lang="en-US" dirty="0"/>
              <a:t>Poll Worker</a:t>
            </a:r>
          </a:p>
          <a:p>
            <a:r>
              <a:rPr lang="en-US" dirty="0"/>
              <a:t> Voter Registration Forms</a:t>
            </a:r>
          </a:p>
          <a:p>
            <a:pPr lvl="1"/>
            <a:r>
              <a:rPr lang="en-US" dirty="0"/>
              <a:t>Remind students of federal, state, and municipal law for voting</a:t>
            </a:r>
          </a:p>
          <a:p>
            <a:pPr lvl="1"/>
            <a:r>
              <a:rPr lang="en-US" dirty="0"/>
              <a:t>Distribute voter registration information in physical form or electronic communication </a:t>
            </a:r>
          </a:p>
          <a:p>
            <a:pPr lvl="1"/>
            <a:r>
              <a:rPr lang="en-US" dirty="0"/>
              <a:t>May limit distribution to students eligible to vote in federal and state elections </a:t>
            </a:r>
          </a:p>
          <a:p>
            <a:r>
              <a:rPr lang="en-US" dirty="0"/>
              <a:t> Rescinded effective August 19, 2025:  DCL GEN-22-05 and GEN-24-03</a:t>
            </a:r>
          </a:p>
          <a:p>
            <a:r>
              <a:rPr lang="en-US" dirty="0"/>
              <a:t>34CFR 675.22(b)(5) &amp; 34 CVR 668.14(d)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0249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1C2407-4CA4-8199-1CED-CA64EC90D1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F3BB7-CA68-B04A-E7CC-120210D42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Undergraduate Federal Loan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2479F5-E5F1-56CA-B095-4AB8C6887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0220"/>
            <a:ext cx="10515600" cy="4646743"/>
          </a:xfrm>
        </p:spPr>
        <p:txBody>
          <a:bodyPr>
            <a:normAutofit/>
          </a:bodyPr>
          <a:lstStyle/>
          <a:p>
            <a:r>
              <a:rPr lang="en-US" dirty="0"/>
              <a:t>Federal UG student annual loan limits remain unchanged</a:t>
            </a:r>
          </a:p>
          <a:p>
            <a:r>
              <a:rPr lang="en-US" dirty="0"/>
              <a:t>Current undergraduate limits</a:t>
            </a:r>
          </a:p>
          <a:p>
            <a:pPr lvl="1"/>
            <a:r>
              <a:rPr lang="en-US" dirty="0"/>
              <a:t>Annual</a:t>
            </a:r>
          </a:p>
          <a:p>
            <a:pPr lvl="2"/>
            <a:r>
              <a:rPr lang="en-US" dirty="0"/>
              <a:t>Dependent 	FR $5,500, SO $6,500, JR/SR $7,500 in Subsidized/Unsubsidized Loan</a:t>
            </a:r>
          </a:p>
          <a:p>
            <a:pPr lvl="2"/>
            <a:r>
              <a:rPr lang="en-US" dirty="0"/>
              <a:t>Independent 	FR $10,500, SO $11,500, JR/SR $12,500 in Subsidized/Unsubsidized Loan</a:t>
            </a:r>
          </a:p>
          <a:p>
            <a:pPr lvl="1"/>
            <a:r>
              <a:rPr lang="en-US" dirty="0"/>
              <a:t>Aggregate</a:t>
            </a:r>
          </a:p>
          <a:p>
            <a:pPr lvl="2"/>
            <a:r>
              <a:rPr lang="en-US" dirty="0"/>
              <a:t>Dependent	$31,000 Subsidized/Unsubsidized combined (max of $23,000 sub)</a:t>
            </a:r>
          </a:p>
          <a:p>
            <a:pPr lvl="2"/>
            <a:r>
              <a:rPr lang="en-US" dirty="0"/>
              <a:t>Independent 	$57,500 Subsidized/Unsubsidized combined (max of $23,000 sub)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5670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83E55E-B329-8304-051F-E11F4D20DA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B77E8-39C0-BF1C-553A-843004F34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Parent PLUS Loan for Undergraduate Dependent Student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12D974-705D-9737-BC37-A1EC36ECB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94114"/>
            <a:ext cx="10946363" cy="4282848"/>
          </a:xfrm>
        </p:spPr>
        <p:txBody>
          <a:bodyPr/>
          <a:lstStyle/>
          <a:p>
            <a:r>
              <a:rPr lang="en-US" dirty="0"/>
              <a:t>Currently &amp; prior to July 1, 2026</a:t>
            </a:r>
          </a:p>
          <a:p>
            <a:r>
              <a:rPr lang="en-US" dirty="0"/>
              <a:t>To qualify, parent must </a:t>
            </a:r>
            <a:r>
              <a:rPr lang="en-US" u="sng" dirty="0"/>
              <a:t>not</a:t>
            </a:r>
            <a:r>
              <a:rPr lang="en-US" dirty="0"/>
              <a:t> have Adverse Credit (not as strict as a typical consumer loan)</a:t>
            </a:r>
          </a:p>
          <a:p>
            <a:r>
              <a:rPr lang="en-US" dirty="0"/>
              <a:t>Student must be enrolled at least half-time in a degree-seeking or eligible certificate program</a:t>
            </a:r>
          </a:p>
          <a:p>
            <a:r>
              <a:rPr lang="en-US" dirty="0"/>
              <a:t>Limited by Cost of Attendance minus Other Aid = Max PLUS </a:t>
            </a:r>
          </a:p>
          <a:p>
            <a:pPr lvl="1"/>
            <a:r>
              <a:rPr lang="en-US" dirty="0"/>
              <a:t>Example: COA $20,000 - $11,000 other aid = $9,000 max PLUS annual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476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D87FBB-1686-8C9E-EAD0-D44AAA146E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8B0C4-2D6D-4521-616D-CC3097DBB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Parent PLUS Loan for Undergraduate Dependent Student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CC4EC1-9052-9890-9F7D-7D8445FBA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82147"/>
            <a:ext cx="10946363" cy="4394816"/>
          </a:xfrm>
        </p:spPr>
        <p:txBody>
          <a:bodyPr>
            <a:normAutofit fontScale="62500" lnSpcReduction="20000"/>
          </a:bodyPr>
          <a:lstStyle/>
          <a:p>
            <a:r>
              <a:rPr lang="en-US" sz="4500" dirty="0"/>
              <a:t>Beginning July 1, 2026</a:t>
            </a:r>
          </a:p>
          <a:p>
            <a:r>
              <a:rPr lang="en-US" sz="4500" dirty="0"/>
              <a:t>NEW:</a:t>
            </a:r>
          </a:p>
          <a:p>
            <a:pPr lvl="1"/>
            <a:r>
              <a:rPr lang="en-US" sz="3800" dirty="0"/>
              <a:t>New Parent PLUS Loan annual and aggregate limits </a:t>
            </a:r>
          </a:p>
          <a:p>
            <a:pPr lvl="2"/>
            <a:r>
              <a:rPr lang="en-US" sz="2900" dirty="0"/>
              <a:t>$20,000 per dependent student per year </a:t>
            </a:r>
          </a:p>
          <a:p>
            <a:pPr lvl="2"/>
            <a:r>
              <a:rPr lang="en-US" sz="2900" dirty="0"/>
              <a:t>$65,000 lifetime aggregate limit for each student </a:t>
            </a:r>
          </a:p>
          <a:p>
            <a:pPr lvl="3"/>
            <a:r>
              <a:rPr lang="en-US" dirty="0"/>
              <a:t>Once reach limit, cannot borrow more even if previous loans are repaid, forgiven, cancelled, or discharged</a:t>
            </a:r>
          </a:p>
          <a:p>
            <a:pPr lvl="1"/>
            <a:r>
              <a:rPr lang="en-US" sz="3800" dirty="0"/>
              <a:t>Interim exception (legacy provisions) for current Parent PLUS Loan borrowers</a:t>
            </a:r>
          </a:p>
          <a:p>
            <a:pPr lvl="2">
              <a:spcAft>
                <a:spcPts val="500"/>
              </a:spcAft>
            </a:pPr>
            <a:r>
              <a:rPr lang="en-US" sz="2900" dirty="0"/>
              <a:t>Dependent student is enrolled June 30, 2026 AND</a:t>
            </a:r>
          </a:p>
          <a:p>
            <a:pPr lvl="2">
              <a:spcAft>
                <a:spcPts val="500"/>
              </a:spcAft>
            </a:pPr>
            <a:r>
              <a:rPr lang="en-US" sz="2900" dirty="0"/>
              <a:t>Either the student has previously borrowed a Direct Loan for that program of study</a:t>
            </a:r>
          </a:p>
          <a:p>
            <a:pPr lvl="3">
              <a:spcAft>
                <a:spcPts val="500"/>
              </a:spcAft>
            </a:pPr>
            <a:r>
              <a:rPr lang="en-US" sz="2700" dirty="0"/>
              <a:t>OR a parent has previously borrowed a PLUS Loan for that student as of June 30, 2026</a:t>
            </a:r>
          </a:p>
          <a:p>
            <a:pPr lvl="2">
              <a:spcAft>
                <a:spcPts val="500"/>
              </a:spcAft>
            </a:pPr>
            <a:r>
              <a:rPr lang="en-US" sz="2900" dirty="0"/>
              <a:t>May continue borrowing PLUS for 3 academic years or the remainder of their expected time in program, whichever is LESS</a:t>
            </a:r>
          </a:p>
          <a:p>
            <a:pPr lvl="2">
              <a:spcAft>
                <a:spcPts val="500"/>
              </a:spcAft>
            </a:pPr>
            <a:r>
              <a:rPr lang="en-US" sz="2900" dirty="0"/>
              <a:t>Students who change majors within the same degree or certificate WILL be considered to be enrolled in same program of study </a:t>
            </a:r>
          </a:p>
          <a:p>
            <a:pPr marL="914400" lvl="2" indent="0">
              <a:spcAft>
                <a:spcPts val="600"/>
              </a:spcAft>
              <a:buNone/>
            </a:pPr>
            <a:endParaRPr lang="en-US" sz="1600" dirty="0"/>
          </a:p>
          <a:p>
            <a:pPr marL="914400" lvl="2" indent="0">
              <a:buNone/>
            </a:pPr>
            <a:endParaRPr lang="en-US" sz="1600" dirty="0"/>
          </a:p>
          <a:p>
            <a:pPr marL="914400" lvl="2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886874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BFC496B-6C73-6730-37CC-BA796ADF66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427E6-C339-965E-D904-F16013147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Graduate PLUS Loan for Graduate and Professional Students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3FCF7-DF12-F82C-44DA-1155771F3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8131"/>
            <a:ext cx="10515600" cy="4338832"/>
          </a:xfrm>
        </p:spPr>
        <p:txBody>
          <a:bodyPr/>
          <a:lstStyle/>
          <a:p>
            <a:r>
              <a:rPr lang="en-US" dirty="0"/>
              <a:t>Currently &amp; prior to July 1, 2026</a:t>
            </a:r>
          </a:p>
          <a:p>
            <a:r>
              <a:rPr lang="en-US" dirty="0"/>
              <a:t>Student must </a:t>
            </a:r>
            <a:r>
              <a:rPr lang="en-US" u="sng" dirty="0"/>
              <a:t>not</a:t>
            </a:r>
            <a:r>
              <a:rPr lang="en-US" dirty="0"/>
              <a:t> have Adverse Credit (not as strict as a typical consumer loan)</a:t>
            </a:r>
          </a:p>
          <a:p>
            <a:r>
              <a:rPr lang="en-US" dirty="0"/>
              <a:t>Student must be enrolled at least half-time in a degree-seeking or eligible certificate program</a:t>
            </a:r>
          </a:p>
          <a:p>
            <a:r>
              <a:rPr lang="en-US" dirty="0"/>
              <a:t>Currently Graduate PLUS Loans have no annual or lifetime aggregate limit</a:t>
            </a:r>
          </a:p>
          <a:p>
            <a:r>
              <a:rPr lang="en-US" dirty="0"/>
              <a:t>Limited by Cost of Attendance</a:t>
            </a:r>
          </a:p>
          <a:p>
            <a:pPr lvl="1"/>
            <a:r>
              <a:rPr lang="en-US" dirty="0"/>
              <a:t>Example: COA $20,000 - $11,000 other aid = $9,000 max PLUS annual</a:t>
            </a:r>
          </a:p>
        </p:txBody>
      </p:sp>
    </p:spTree>
    <p:extLst>
      <p:ext uri="{BB962C8B-B14F-4D97-AF65-F5344CB8AC3E}">
        <p14:creationId xmlns:p14="http://schemas.microsoft.com/office/powerpoint/2010/main" val="23695870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CF8F1B-8A7A-CFF6-4F03-A82133FFBC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7C89D-0678-E588-A12E-A3E8A0219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Graduate PLUS Loan for Graduate and Professional Students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137DC1-2133-A1AE-5909-E018F85F6C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5452"/>
            <a:ext cx="10515600" cy="4525347"/>
          </a:xfrm>
        </p:spPr>
        <p:txBody>
          <a:bodyPr>
            <a:normAutofit/>
          </a:bodyPr>
          <a:lstStyle/>
          <a:p>
            <a:r>
              <a:rPr lang="en-US" dirty="0"/>
              <a:t>Beginning July 1, 2026 </a:t>
            </a:r>
            <a:r>
              <a:rPr lang="en-US" sz="2500" dirty="0"/>
              <a:t>(Instruction beginning on/after July 1, 2026)</a:t>
            </a:r>
          </a:p>
          <a:p>
            <a:r>
              <a:rPr lang="en-US" dirty="0"/>
              <a:t>NEW: Graduate PLUS Loan Program eliminated for </a:t>
            </a:r>
            <a:r>
              <a:rPr lang="en-US" u="sng" dirty="0"/>
              <a:t>new borrowers</a:t>
            </a:r>
          </a:p>
          <a:p>
            <a:r>
              <a:rPr lang="en-US" dirty="0"/>
              <a:t>Interim exception (legacy provision) for current Graduate students</a:t>
            </a:r>
          </a:p>
          <a:p>
            <a:pPr lvl="1"/>
            <a:r>
              <a:rPr lang="en-US" dirty="0"/>
              <a:t>Must be enrolled in studies June 30, 2026</a:t>
            </a:r>
          </a:p>
          <a:p>
            <a:pPr lvl="1"/>
            <a:r>
              <a:rPr lang="en-US" dirty="0"/>
              <a:t>Must have already received any kind of Direct Loan for the current program of study</a:t>
            </a:r>
          </a:p>
          <a:p>
            <a:pPr lvl="1"/>
            <a:r>
              <a:rPr lang="en-US" dirty="0"/>
              <a:t>May continue borrowing from the program for 3 academic years or the remainder of their expected time in the program, whichever is less</a:t>
            </a:r>
          </a:p>
          <a:p>
            <a:pPr lvl="2"/>
            <a:r>
              <a:rPr lang="en-US" dirty="0"/>
              <a:t>If withdraw/cease attendance, no longer eligible under current limits</a:t>
            </a:r>
          </a:p>
          <a:p>
            <a:pPr lvl="2"/>
            <a:r>
              <a:rPr lang="en-US" dirty="0"/>
              <a:t>Approved LOA could continue borrowing under legacy provisions </a:t>
            </a:r>
          </a:p>
        </p:txBody>
      </p:sp>
    </p:spTree>
    <p:extLst>
      <p:ext uri="{BB962C8B-B14F-4D97-AF65-F5344CB8AC3E}">
        <p14:creationId xmlns:p14="http://schemas.microsoft.com/office/powerpoint/2010/main" val="23895318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64A63-30C1-0879-7CBB-99B46CC96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Graduate and Professional Student </a:t>
            </a:r>
            <a:br>
              <a:rPr lang="en-US" b="1" dirty="0"/>
            </a:br>
            <a:r>
              <a:rPr lang="en-US" b="1" dirty="0"/>
              <a:t>Annual and Aggregate Direct Loan Limits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2467D-E164-605D-580F-33E080FCA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3445"/>
            <a:ext cx="10515600" cy="4273518"/>
          </a:xfrm>
        </p:spPr>
        <p:txBody>
          <a:bodyPr>
            <a:normAutofit/>
          </a:bodyPr>
          <a:lstStyle/>
          <a:p>
            <a:r>
              <a:rPr lang="en-US" dirty="0"/>
              <a:t>Current annual loan limits for Graduate and Professional students</a:t>
            </a:r>
          </a:p>
          <a:p>
            <a:pPr lvl="1"/>
            <a:r>
              <a:rPr lang="en-US" dirty="0"/>
              <a:t>Graduate Student	$20,500 in Unsubsidized Loan</a:t>
            </a:r>
          </a:p>
          <a:p>
            <a:pPr lvl="1"/>
            <a:r>
              <a:rPr lang="en-US" dirty="0"/>
              <a:t>Professional Student	$50,000 in Unsubsidized Loan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Current aggregate loan limits for Graduate and Professional students </a:t>
            </a:r>
          </a:p>
          <a:p>
            <a:pPr lvl="1"/>
            <a:r>
              <a:rPr lang="en-US" dirty="0"/>
              <a:t>Graduate Student	$138,500 all Subsidized/Unsubsidized including UG</a:t>
            </a:r>
          </a:p>
          <a:p>
            <a:pPr lvl="1"/>
            <a:r>
              <a:rPr lang="en-US" dirty="0"/>
              <a:t>Professional Student	$200,000 all Subsidized/Unsubsidized including UG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9927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12553CD-B163-ED84-6C9F-9D15C5021B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F39CC-6E12-8801-947C-61A77D310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1778"/>
            <a:ext cx="10515600" cy="1325563"/>
          </a:xfrm>
        </p:spPr>
        <p:txBody>
          <a:bodyPr/>
          <a:lstStyle/>
          <a:p>
            <a:r>
              <a:rPr lang="en-US" b="1" dirty="0"/>
              <a:t>Direct Loan Limits Annual and Aggregate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8DC0B-483E-8D9D-63CA-EA878B756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9551"/>
            <a:ext cx="10515600" cy="4637412"/>
          </a:xfrm>
        </p:spPr>
        <p:txBody>
          <a:bodyPr>
            <a:normAutofit/>
          </a:bodyPr>
          <a:lstStyle/>
          <a:p>
            <a:r>
              <a:rPr lang="en-US" dirty="0"/>
              <a:t>NEW: Graduate aggregate limit reductions </a:t>
            </a:r>
          </a:p>
          <a:p>
            <a:pPr lvl="1"/>
            <a:r>
              <a:rPr lang="en-US" dirty="0"/>
              <a:t>$100,000 Graduate who has not been a Professional student</a:t>
            </a:r>
          </a:p>
          <a:p>
            <a:pPr lvl="1"/>
            <a:r>
              <a:rPr lang="en-US" dirty="0"/>
              <a:t>$200,000 Professional student who has not been a Graduate student </a:t>
            </a:r>
          </a:p>
          <a:p>
            <a:pPr lvl="1"/>
            <a:r>
              <a:rPr lang="en-US" dirty="0"/>
              <a:t>$200,000 Been both a Graduate Student and a Professional student</a:t>
            </a:r>
          </a:p>
          <a:p>
            <a:r>
              <a:rPr lang="en-US" dirty="0"/>
              <a:t>Interim exception (legacy provision) for current Graduate students</a:t>
            </a:r>
          </a:p>
          <a:p>
            <a:pPr lvl="1"/>
            <a:r>
              <a:rPr lang="en-US" dirty="0"/>
              <a:t>Must be enrolled in studies June 30, 2026</a:t>
            </a:r>
          </a:p>
          <a:p>
            <a:pPr lvl="1"/>
            <a:r>
              <a:rPr lang="en-US" dirty="0"/>
              <a:t>Must have already received any kind of Direct Loan for the current program of study</a:t>
            </a:r>
          </a:p>
          <a:p>
            <a:pPr lvl="1"/>
            <a:r>
              <a:rPr lang="en-US" dirty="0"/>
              <a:t>May continue borrowing from the program for 3 academic years or the remainder of their expected time in the program, whichever is less</a:t>
            </a:r>
          </a:p>
          <a:p>
            <a:pPr lvl="1"/>
            <a:r>
              <a:rPr lang="en-US" sz="1400" dirty="0">
                <a:hlinkClick r:id="rId4"/>
              </a:rPr>
              <a:t>https://www.nasfaa.org/uploads/documents/2026-27_Beyond_Graduate_Professional.pdf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426431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2DE916-92E8-D44B-1450-517D042792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F85BB-1FBC-A4D3-6E57-4F9C6DC49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/>
              <a:t>Definition of Professional Student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8EB49-0EEC-BF6E-049C-AF17692F2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3445"/>
            <a:ext cx="10515600" cy="4273518"/>
          </a:xfrm>
        </p:spPr>
        <p:txBody>
          <a:bodyPr>
            <a:normAutofit/>
          </a:bodyPr>
          <a:lstStyle/>
          <a:p>
            <a:r>
              <a:rPr lang="en-US" dirty="0"/>
              <a:t>Completion academic requirements to begin practice</a:t>
            </a:r>
          </a:p>
          <a:p>
            <a:r>
              <a:rPr lang="en-US" dirty="0"/>
              <a:t>Level of professional skill beyond normally required for bachelor’s </a:t>
            </a:r>
          </a:p>
          <a:p>
            <a:r>
              <a:rPr lang="en-US" dirty="0"/>
              <a:t>Doctoral Level, requires at least 6 academic years of study</a:t>
            </a:r>
          </a:p>
          <a:p>
            <a:pPr lvl="1"/>
            <a:r>
              <a:rPr lang="en-US" dirty="0"/>
              <a:t>At least 2 years of post-baccalaureate level</a:t>
            </a:r>
          </a:p>
          <a:p>
            <a:r>
              <a:rPr lang="en-US" dirty="0"/>
              <a:t>Requires professional licensure to begin practice</a:t>
            </a:r>
          </a:p>
          <a:p>
            <a:r>
              <a:rPr lang="en-US" dirty="0"/>
              <a:t>ED Secretary determines four-digit program CIP codes eligible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9192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CE942-0380-A695-9A42-8BC5C995E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Direct Loan Limits Annual and Aggregate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8380FE-5191-3B53-FAA2-34D437302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7543"/>
            <a:ext cx="10515600" cy="460942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Beginning July 1, 2026 </a:t>
            </a:r>
          </a:p>
          <a:p>
            <a:r>
              <a:rPr lang="en-US" dirty="0"/>
              <a:t>NEW: Lifetime Maximum Loan Limit for </a:t>
            </a:r>
            <a:r>
              <a:rPr lang="en-US" u="sng" dirty="0"/>
              <a:t>students</a:t>
            </a:r>
            <a:r>
              <a:rPr lang="en-US" dirty="0"/>
              <a:t> $257,500</a:t>
            </a:r>
          </a:p>
          <a:p>
            <a:pPr lvl="1"/>
            <a:r>
              <a:rPr lang="en-US" dirty="0"/>
              <a:t>Does not include the amount borrowed by Parent for Parent PLUS or the Graduate PLUS Loan amount</a:t>
            </a:r>
          </a:p>
          <a:p>
            <a:pPr lvl="1"/>
            <a:r>
              <a:rPr lang="en-US" dirty="0"/>
              <a:t>Maximum limit does not change even if funds are repaid, forgiven, cancelled or otherwise discharged</a:t>
            </a:r>
          </a:p>
          <a:p>
            <a:r>
              <a:rPr lang="en-US" dirty="0"/>
              <a:t>Interim exception (legacy provision) for current students</a:t>
            </a:r>
          </a:p>
          <a:p>
            <a:pPr lvl="1"/>
            <a:r>
              <a:rPr lang="en-US" dirty="0"/>
              <a:t>Must be enrolled in studies June 30, 2026</a:t>
            </a:r>
          </a:p>
          <a:p>
            <a:pPr lvl="1"/>
            <a:r>
              <a:rPr lang="en-US" dirty="0"/>
              <a:t>Must have already received any kind of Direct Loan for the current program of study</a:t>
            </a:r>
          </a:p>
          <a:p>
            <a:pPr lvl="1"/>
            <a:r>
              <a:rPr lang="en-US" dirty="0"/>
              <a:t>May continue borrowing from the program for 3 academic years or the remainder of their expected time in the program, whichever is less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967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F4620E6-4F52-5C8F-A8C8-1EB25FC5A8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C6B5E-1043-3EEB-3959-23AB12EF5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FAE26D-AA99-8E90-AD4B-79AD9CC475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7584"/>
            <a:ext cx="10515600" cy="474937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Federal Register Notice Final Rules</a:t>
            </a:r>
          </a:p>
          <a:p>
            <a:pPr lvl="1"/>
            <a:r>
              <a:rPr lang="en-US" dirty="0"/>
              <a:t>Program Integrity and Institutional Quality </a:t>
            </a:r>
          </a:p>
          <a:p>
            <a:r>
              <a:rPr lang="en-US" dirty="0"/>
              <a:t>Federal Guidance </a:t>
            </a:r>
            <a:r>
              <a:rPr lang="en-US" sz="2600" dirty="0"/>
              <a:t>– Electronic Announcements &amp; Dear Colleague Letters</a:t>
            </a:r>
          </a:p>
          <a:p>
            <a:r>
              <a:rPr lang="en-US" dirty="0"/>
              <a:t>One Big Beautiful Bill Act (OBBBA)</a:t>
            </a:r>
          </a:p>
          <a:p>
            <a:pPr lvl="1"/>
            <a:r>
              <a:rPr lang="en-US" dirty="0"/>
              <a:t>Passed in July 2025</a:t>
            </a:r>
          </a:p>
          <a:p>
            <a:pPr lvl="1"/>
            <a:r>
              <a:rPr lang="en-US" dirty="0"/>
              <a:t>Aka Reconciliation Bill or H.R. 1</a:t>
            </a:r>
          </a:p>
          <a:p>
            <a:r>
              <a:rPr lang="en-US" dirty="0"/>
              <a:t>Dozens of changes coming to Federal Financial Aid </a:t>
            </a:r>
          </a:p>
          <a:p>
            <a:pPr lvl="1"/>
            <a:r>
              <a:rPr lang="en-US" dirty="0"/>
              <a:t>Most become effective for the 2026-27 academic year</a:t>
            </a:r>
          </a:p>
          <a:p>
            <a:pPr lvl="1"/>
            <a:r>
              <a:rPr lang="en-US" dirty="0"/>
              <a:t>Impacts all schools</a:t>
            </a:r>
          </a:p>
          <a:p>
            <a:pPr lvl="1"/>
            <a:r>
              <a:rPr lang="en-US" dirty="0"/>
              <a:t>We will cover some of the major changes, but not all </a:t>
            </a:r>
          </a:p>
          <a:p>
            <a:pPr lvl="1"/>
            <a:r>
              <a:rPr lang="en-US" dirty="0"/>
              <a:t>Some changes still need to go through the Negotiated Rulemaking Process</a:t>
            </a:r>
          </a:p>
        </p:txBody>
      </p:sp>
    </p:spTree>
    <p:extLst>
      <p:ext uri="{BB962C8B-B14F-4D97-AF65-F5344CB8AC3E}">
        <p14:creationId xmlns:p14="http://schemas.microsoft.com/office/powerpoint/2010/main" val="16158157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46C3C-C8A0-D9D0-EDD3-FDBAEEF7C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Direct Loan Annual Limit Proration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ADAFBD-1446-7332-21BB-DB0E61321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8882"/>
            <a:ext cx="10515600" cy="4628081"/>
          </a:xfrm>
        </p:spPr>
        <p:txBody>
          <a:bodyPr/>
          <a:lstStyle/>
          <a:p>
            <a:r>
              <a:rPr lang="en-US" dirty="0"/>
              <a:t>2026-27 award year </a:t>
            </a:r>
          </a:p>
          <a:p>
            <a:r>
              <a:rPr lang="en-US" dirty="0"/>
              <a:t>NEW:</a:t>
            </a:r>
          </a:p>
          <a:p>
            <a:pPr lvl="1"/>
            <a:r>
              <a:rPr lang="en-US" dirty="0"/>
              <a:t>Student loans must be prorated in direct proportion to the percentage of full-time status the student is enrolled</a:t>
            </a:r>
          </a:p>
          <a:p>
            <a:pPr lvl="1"/>
            <a:r>
              <a:rPr lang="en-US" dirty="0"/>
              <a:t>Annual loan limits will be reduced in direct proportion to a student’s enrollment</a:t>
            </a:r>
          </a:p>
          <a:p>
            <a:pPr lvl="1"/>
            <a:r>
              <a:rPr lang="en-US" dirty="0"/>
              <a:t>Was effective upon enactment July 4, 2025</a:t>
            </a:r>
          </a:p>
          <a:p>
            <a:pPr lvl="1"/>
            <a:r>
              <a:rPr lang="en-US" dirty="0"/>
              <a:t>ED is currently developing the schedule of reductions (as required by the law) </a:t>
            </a:r>
          </a:p>
          <a:p>
            <a:pPr lvl="1"/>
            <a:r>
              <a:rPr lang="en-US" dirty="0"/>
              <a:t>Not currently enforceable </a:t>
            </a:r>
          </a:p>
          <a:p>
            <a:pPr lvl="1"/>
            <a:r>
              <a:rPr lang="en-US" dirty="0"/>
              <a:t>Schools WILL be required to use the schedule of reductions for 2026-27 and later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1498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B87C071-250C-739E-8421-FA292982A7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0B098-F9FA-0DC4-633C-4B0099318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Federal Loan Repayment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C8A1BC-534A-9BD5-7B6E-852688AD2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2816"/>
            <a:ext cx="10515600" cy="4404147"/>
          </a:xfrm>
        </p:spPr>
        <p:txBody>
          <a:bodyPr>
            <a:normAutofit/>
          </a:bodyPr>
          <a:lstStyle/>
          <a:p>
            <a:r>
              <a:rPr lang="en-US" dirty="0"/>
              <a:t> Borrowers with new loans made on or after July 1, 2026</a:t>
            </a:r>
          </a:p>
          <a:p>
            <a:pPr lvl="1"/>
            <a:r>
              <a:rPr lang="en-US" dirty="0"/>
              <a:t>Tiered Standard Repayment Plan Modified </a:t>
            </a:r>
          </a:p>
          <a:p>
            <a:pPr lvl="2"/>
            <a:r>
              <a:rPr lang="en-US" dirty="0"/>
              <a:t>Replaced the standard 10 year repayment plan </a:t>
            </a:r>
          </a:p>
          <a:p>
            <a:pPr lvl="2"/>
            <a:r>
              <a:rPr lang="en-US" dirty="0"/>
              <a:t>Repayment term on a sliding scale based on outstanding principal balance </a:t>
            </a:r>
          </a:p>
          <a:p>
            <a:pPr lvl="1"/>
            <a:r>
              <a:rPr lang="en-US" dirty="0"/>
              <a:t>Income-Based Repayment Assistance Plan (RAP)</a:t>
            </a:r>
          </a:p>
          <a:p>
            <a:pPr lvl="2"/>
            <a:r>
              <a:rPr lang="en-US" dirty="0"/>
              <a:t>On-time payments under RAP count for PSLF</a:t>
            </a:r>
          </a:p>
          <a:p>
            <a:pPr lvl="2"/>
            <a:r>
              <a:rPr lang="en-US" dirty="0"/>
              <a:t>Immediately get credit for PSLF under RAP</a:t>
            </a:r>
          </a:p>
          <a:p>
            <a:pPr lvl="1"/>
            <a:r>
              <a:rPr lang="en-US" dirty="0"/>
              <a:t>If do not make a selection, automatically enrolled in RAP</a:t>
            </a:r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4144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EE6E4-6111-0280-D367-9DE415ECB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Federal Loan Repayment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DEEA0-4B28-CD5B-1490-1EF751E537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Current borrowers with no new loans made on or after July 1, 2026</a:t>
            </a:r>
          </a:p>
          <a:p>
            <a:pPr lvl="1"/>
            <a:r>
              <a:rPr lang="en-US" dirty="0"/>
              <a:t>Eligible to enroll in current Standard, Graduated, Extended or current Income Based (IBR) repayment plans</a:t>
            </a:r>
          </a:p>
          <a:p>
            <a:pPr lvl="1"/>
            <a:r>
              <a:rPr lang="en-US" dirty="0"/>
              <a:t>Revised criteria for IBR</a:t>
            </a:r>
          </a:p>
          <a:p>
            <a:pPr lvl="2"/>
            <a:r>
              <a:rPr lang="en-US" dirty="0"/>
              <a:t>No longer requires partial financial hardship</a:t>
            </a:r>
          </a:p>
          <a:p>
            <a:pPr lvl="2"/>
            <a:r>
              <a:rPr lang="en-US" dirty="0"/>
              <a:t>PLUS borrowers who consolidated can now enter IBR (previously only ICR)</a:t>
            </a:r>
          </a:p>
          <a:p>
            <a:pPr lvl="1"/>
            <a:r>
              <a:rPr lang="en-US" dirty="0"/>
              <a:t>May switch between, enter or remain on existing IDR plans until </a:t>
            </a:r>
            <a:r>
              <a:rPr lang="en-US" u="sng" dirty="0"/>
              <a:t>July 1, 2028</a:t>
            </a:r>
          </a:p>
          <a:p>
            <a:r>
              <a:rPr lang="en-US" dirty="0"/>
              <a:t>Current borrowers with a new loan on/after July 1, 2026 may also choose one of the 2 new repayment plans </a:t>
            </a:r>
          </a:p>
        </p:txBody>
      </p:sp>
    </p:spTree>
    <p:extLst>
      <p:ext uri="{BB962C8B-B14F-4D97-AF65-F5344CB8AC3E}">
        <p14:creationId xmlns:p14="http://schemas.microsoft.com/office/powerpoint/2010/main" val="24345268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224E16-F3F7-1D58-EC7B-EAFB242927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835B9-3D81-D0C8-1A8E-F6AE3CF9C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Loan Deferment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FDDE3F-9A94-EE21-CA55-F295B5141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Borrowers with loans made </a:t>
            </a:r>
            <a:r>
              <a:rPr lang="en-US" u="sng" dirty="0"/>
              <a:t>before</a:t>
            </a:r>
            <a:r>
              <a:rPr lang="en-US" dirty="0"/>
              <a:t> July 1, 2027 are still able to use economic hardship and unemployment deferments</a:t>
            </a:r>
          </a:p>
          <a:p>
            <a:pPr lvl="1"/>
            <a:r>
              <a:rPr lang="en-US" dirty="0"/>
              <a:t>Once all borrower’s loans made prior to that date are paid in full, these options cease to exist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Loans made on or after July 1, 2027</a:t>
            </a:r>
          </a:p>
          <a:p>
            <a:pPr lvl="1"/>
            <a:r>
              <a:rPr lang="en-US" dirty="0"/>
              <a:t>Not eligible for unemployment or economic hardship deferments </a:t>
            </a:r>
          </a:p>
        </p:txBody>
      </p:sp>
    </p:spTree>
    <p:extLst>
      <p:ext uri="{BB962C8B-B14F-4D97-AF65-F5344CB8AC3E}">
        <p14:creationId xmlns:p14="http://schemas.microsoft.com/office/powerpoint/2010/main" val="7680790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3CF488-09D7-71AB-0E81-FEC6E0C4C2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A0AAD-5E7C-2B98-8CB6-4D5AADE41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Loan Forbearance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64682E-A117-FD77-B0C5-98D9BDBE9E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Current rules allow for forbearance up to 12 months at a time with a cumulate limit of 3 years </a:t>
            </a:r>
          </a:p>
          <a:p>
            <a:r>
              <a:rPr lang="en-US" dirty="0"/>
              <a:t>New: Loans made on or after July 1, 2027 are eligible for forbearance for up to 9 months in any 2-year period</a:t>
            </a:r>
          </a:p>
        </p:txBody>
      </p:sp>
    </p:spTree>
    <p:extLst>
      <p:ext uri="{BB962C8B-B14F-4D97-AF65-F5344CB8AC3E}">
        <p14:creationId xmlns:p14="http://schemas.microsoft.com/office/powerpoint/2010/main" val="34972762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44265EB-008A-5907-2B42-5FE135E5E9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D69D3-A10C-DC31-001D-14F4FFA16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Default Loan Rehabilitation Terms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A0AD2-04BA-F44D-8EE4-F92477FC46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Currently borrowers can rehabilitate a defaulted loan once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NEW: Borrowers can rehabilitate a defaulted loan twice</a:t>
            </a:r>
          </a:p>
          <a:p>
            <a:pPr lvl="1"/>
            <a:r>
              <a:rPr lang="en-US" dirty="0"/>
              <a:t>$10 minimum payment during  rehabilitation period </a:t>
            </a:r>
          </a:p>
        </p:txBody>
      </p:sp>
    </p:spTree>
    <p:extLst>
      <p:ext uri="{BB962C8B-B14F-4D97-AF65-F5344CB8AC3E}">
        <p14:creationId xmlns:p14="http://schemas.microsoft.com/office/powerpoint/2010/main" val="31121647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8FD52D-5104-FADA-DD07-929EA834D5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F3476-FF2E-F561-568C-35BA257C6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Outstanding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057681-E23E-1DF5-D70B-BA9C97A4A8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don’t have all the answers yet</a:t>
            </a:r>
          </a:p>
          <a:p>
            <a:r>
              <a:rPr lang="en-US" dirty="0"/>
              <a:t>Will implementation be delayed by Congress?</a:t>
            </a:r>
          </a:p>
          <a:p>
            <a:r>
              <a:rPr lang="en-US" dirty="0"/>
              <a:t>The Negotiated Rule Making Process will provide guidance</a:t>
            </a:r>
          </a:p>
          <a:p>
            <a:r>
              <a:rPr lang="en-US" dirty="0"/>
              <a:t>Funding gaps</a:t>
            </a:r>
          </a:p>
          <a:p>
            <a:pPr lvl="1"/>
            <a:r>
              <a:rPr lang="en-US" dirty="0"/>
              <a:t>Where will families and students turn?</a:t>
            </a:r>
          </a:p>
          <a:p>
            <a:r>
              <a:rPr lang="en-US" dirty="0"/>
              <a:t>How will private lenders respond to market changes (if at all)?</a:t>
            </a:r>
          </a:p>
        </p:txBody>
      </p:sp>
    </p:spTree>
    <p:extLst>
      <p:ext uri="{BB962C8B-B14F-4D97-AF65-F5344CB8AC3E}">
        <p14:creationId xmlns:p14="http://schemas.microsoft.com/office/powerpoint/2010/main" val="16870876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C787C6-77AB-F364-DD7C-DD76F39D1F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081E2-263E-DB5A-D483-BDE5869C6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Outstanding Questions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F1E3F5-A065-56E4-0FBC-09C2FD155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4865"/>
            <a:ext cx="10515600" cy="457209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New challenges for Financial Aid Offices</a:t>
            </a:r>
          </a:p>
          <a:p>
            <a:pPr lvl="1"/>
            <a:r>
              <a:rPr lang="en-US" dirty="0"/>
              <a:t>Shifting volume between loan types</a:t>
            </a:r>
          </a:p>
          <a:p>
            <a:pPr lvl="1"/>
            <a:r>
              <a:rPr lang="en-US" dirty="0"/>
              <a:t>Reduced loan options for summer sessions, 4</a:t>
            </a:r>
            <a:r>
              <a:rPr lang="en-US" baseline="30000" dirty="0"/>
              <a:t>th</a:t>
            </a:r>
            <a:r>
              <a:rPr lang="en-US" dirty="0"/>
              <a:t> yr &amp; beyond, Grad students</a:t>
            </a:r>
          </a:p>
          <a:p>
            <a:pPr lvl="1"/>
            <a:r>
              <a:rPr lang="en-US" dirty="0"/>
              <a:t>More questions from students and families about options to pay for school</a:t>
            </a:r>
          </a:p>
          <a:p>
            <a:pPr lvl="1"/>
            <a:r>
              <a:rPr lang="en-US" dirty="0"/>
              <a:t>Required loan proration for less than full-time enrollment</a:t>
            </a:r>
          </a:p>
          <a:p>
            <a:pPr lvl="2"/>
            <a:r>
              <a:rPr lang="en-US" dirty="0"/>
              <a:t>Particularly challenging for Graduate students</a:t>
            </a:r>
          </a:p>
          <a:p>
            <a:pPr lvl="2"/>
            <a:r>
              <a:rPr lang="en-US" dirty="0"/>
              <a:t>Many summer students enrolled less than full-time</a:t>
            </a:r>
          </a:p>
          <a:p>
            <a:pPr lvl="1"/>
            <a:r>
              <a:rPr lang="en-US" dirty="0"/>
              <a:t>Updating materials and website with changes</a:t>
            </a:r>
          </a:p>
          <a:p>
            <a:pPr lvl="2"/>
            <a:r>
              <a:rPr lang="en-US" dirty="0"/>
              <a:t>Communicating in advance </a:t>
            </a:r>
          </a:p>
          <a:p>
            <a:pPr lvl="1"/>
            <a:r>
              <a:rPr lang="en-US" dirty="0"/>
              <a:t>Configure systems to treat interim exception borrowers differently than new borrowers</a:t>
            </a:r>
          </a:p>
          <a:p>
            <a:pPr lvl="2"/>
            <a:r>
              <a:rPr lang="en-US" dirty="0"/>
              <a:t>Communicating with families and students </a:t>
            </a:r>
          </a:p>
          <a:p>
            <a:pPr lvl="1"/>
            <a:r>
              <a:rPr lang="en-US" dirty="0"/>
              <a:t>….and more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107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1C46AC-BC16-2CA8-5679-03B0750529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658EF-D7D6-9594-0804-3BAA2F49C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9811"/>
            <a:ext cx="10515600" cy="1325563"/>
          </a:xfrm>
        </p:spPr>
        <p:txBody>
          <a:bodyPr/>
          <a:lstStyle/>
          <a:p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8A2648-E0C6-4677-E46F-6DFA98600D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0" lvl="6" indent="0">
              <a:buNone/>
            </a:pPr>
            <a:r>
              <a:rPr lang="en-US" sz="100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4884050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4FB89DC-22FD-64F6-6266-E9E9F2DD46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EC480-CBBB-241A-1B8A-B24CBFD7F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3117"/>
            <a:ext cx="10515600" cy="1099782"/>
          </a:xfrm>
        </p:spPr>
        <p:txBody>
          <a:bodyPr/>
          <a:lstStyle/>
          <a:p>
            <a:r>
              <a:rPr lang="en-US" b="1" dirty="0"/>
              <a:t>Reference Materials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E82DF4-7A56-EFCA-FDA3-A272CD8A7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2899"/>
            <a:ext cx="10515600" cy="4684064"/>
          </a:xfrm>
        </p:spPr>
        <p:txBody>
          <a:bodyPr>
            <a:normAutofit/>
          </a:bodyPr>
          <a:lstStyle/>
          <a:p>
            <a:r>
              <a:rPr lang="en-US" dirty="0">
                <a:hlinkClick r:id="rId4"/>
              </a:rPr>
              <a:t>https://www.congress.gov/bill/119th-congress/house-bill/1/text</a:t>
            </a:r>
            <a:endParaRPr lang="en-US" dirty="0">
              <a:highlight>
                <a:srgbClr val="FFFF00"/>
              </a:highlight>
            </a:endParaRPr>
          </a:p>
          <a:p>
            <a:r>
              <a:rPr lang="en-US" dirty="0">
                <a:hlinkClick r:id="rId5"/>
              </a:rPr>
              <a:t>https://www.nasfaa.org/uploads/documents/Federal_Student_Aid_Change_OB3.pdf</a:t>
            </a:r>
            <a:endParaRPr lang="en-US" dirty="0"/>
          </a:p>
          <a:p>
            <a:r>
              <a:rPr lang="en-US" dirty="0">
                <a:hlinkClick r:id="rId6"/>
              </a:rPr>
              <a:t>https://fsapartners.ed.gov/knowledge-center/library/electronic-announcements/2025-08-15/2026-27-fafsa-form-and-pell-grant-eligibility-updates</a:t>
            </a:r>
            <a:endParaRPr lang="en-US" dirty="0"/>
          </a:p>
          <a:p>
            <a:r>
              <a:rPr lang="en-US" dirty="0">
                <a:hlinkClick r:id="rId5"/>
              </a:rPr>
              <a:t>NASFAA Chart: Federal Student Aid Changes from OBBBA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720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10EA734-7A51-392A-B4C1-B6C6CFAD9B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8477C-E630-E728-C039-48CCD6154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Institutional Accountability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0B994D-1C8E-94BD-70D8-64406D86E3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1559"/>
            <a:ext cx="10515600" cy="4665404"/>
          </a:xfrm>
        </p:spPr>
        <p:txBody>
          <a:bodyPr/>
          <a:lstStyle/>
          <a:p>
            <a:r>
              <a:rPr lang="en-US" dirty="0"/>
              <a:t>July 1, 2026</a:t>
            </a:r>
          </a:p>
          <a:p>
            <a:r>
              <a:rPr lang="en-US" dirty="0"/>
              <a:t>Creates new accountability measure that would cause a program to lose Direct Loan eligibility if more than half of the programs fail the “low earnings outcomes” measure 2 out of 3 years</a:t>
            </a:r>
          </a:p>
          <a:p>
            <a:pPr lvl="1"/>
            <a:r>
              <a:rPr lang="en-US" dirty="0"/>
              <a:t>UG – compares median earnings of completers in academic programs to earnings of “working adults” with HS Diploma or GED</a:t>
            </a:r>
          </a:p>
          <a:p>
            <a:pPr lvl="1"/>
            <a:r>
              <a:rPr lang="en-US" dirty="0"/>
              <a:t>GR – compares median earnings of completers in academic programs to earnings of “working adults” with a bachelor’s degree</a:t>
            </a:r>
          </a:p>
          <a:p>
            <a:pPr lvl="1"/>
            <a:r>
              <a:rPr lang="en-US" dirty="0"/>
              <a:t>Some published proxy benchmarks exist, but they aren’t exactly apples to apples </a:t>
            </a:r>
          </a:p>
        </p:txBody>
      </p:sp>
    </p:spTree>
    <p:extLst>
      <p:ext uri="{BB962C8B-B14F-4D97-AF65-F5344CB8AC3E}">
        <p14:creationId xmlns:p14="http://schemas.microsoft.com/office/powerpoint/2010/main" val="29733246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8A560-7E7E-8A4B-F03E-558A100E0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Reference Materials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8100AF-1ABF-AC5E-B423-6C3E19C7B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9551"/>
            <a:ext cx="10515600" cy="4637412"/>
          </a:xfrm>
        </p:spPr>
        <p:txBody>
          <a:bodyPr>
            <a:normAutofit/>
          </a:bodyPr>
          <a:lstStyle/>
          <a:p>
            <a:r>
              <a:rPr lang="en-US" dirty="0"/>
              <a:t>Executive Order 14168</a:t>
            </a:r>
          </a:p>
          <a:p>
            <a:r>
              <a:rPr lang="en-US" dirty="0"/>
              <a:t>EA APP-25-05	</a:t>
            </a:r>
          </a:p>
          <a:p>
            <a:r>
              <a:rPr lang="en-US" dirty="0"/>
              <a:t>DCL GEN-25-04</a:t>
            </a:r>
          </a:p>
          <a:p>
            <a:r>
              <a:rPr lang="en-US" dirty="0"/>
              <a:t>EA APP-25-23</a:t>
            </a:r>
          </a:p>
          <a:p>
            <a:r>
              <a:rPr lang="en-US" dirty="0"/>
              <a:t>DCL GEN-25-05</a:t>
            </a:r>
          </a:p>
        </p:txBody>
      </p:sp>
    </p:spTree>
    <p:extLst>
      <p:ext uri="{BB962C8B-B14F-4D97-AF65-F5344CB8AC3E}">
        <p14:creationId xmlns:p14="http://schemas.microsoft.com/office/powerpoint/2010/main" val="12697607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772B02-4560-13C4-AFC0-7D9A4BC7B0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57680-EA71-4F43-0A04-D564C62FF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3117"/>
            <a:ext cx="10515600" cy="1325563"/>
          </a:xfrm>
        </p:spPr>
        <p:txBody>
          <a:bodyPr/>
          <a:lstStyle/>
          <a:p>
            <a:r>
              <a:rPr lang="en-US" b="1" dirty="0"/>
              <a:t>Contact Information </a:t>
            </a:r>
            <a:r>
              <a:rPr lang="en-US" dirty="0"/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BC505-A22E-22FC-86C1-5AAEC9C359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Kathy Campbell</a:t>
            </a:r>
          </a:p>
          <a:p>
            <a:pPr lvl="1"/>
            <a:r>
              <a:rPr lang="en-US" sz="3000" dirty="0"/>
              <a:t>Lane Community College</a:t>
            </a:r>
          </a:p>
          <a:p>
            <a:pPr lvl="1"/>
            <a:r>
              <a:rPr lang="en-US" sz="3000" dirty="0"/>
              <a:t>campbellk@lanecc.edu</a:t>
            </a:r>
          </a:p>
          <a:p>
            <a:pPr marL="0" indent="0">
              <a:buNone/>
            </a:pPr>
            <a:endParaRPr lang="en-US" sz="3000" dirty="0"/>
          </a:p>
          <a:p>
            <a:r>
              <a:rPr lang="en-US" sz="3000" dirty="0"/>
              <a:t>Karen Ash</a:t>
            </a:r>
          </a:p>
          <a:p>
            <a:pPr lvl="1"/>
            <a:r>
              <a:rPr lang="en-US" sz="3000" dirty="0"/>
              <a:t>Linn Benton Community College </a:t>
            </a:r>
          </a:p>
          <a:p>
            <a:pPr lvl="1"/>
            <a:r>
              <a:rPr lang="en-US" sz="3000" dirty="0"/>
              <a:t>ashk@linnbenton.edu</a:t>
            </a:r>
          </a:p>
        </p:txBody>
      </p:sp>
    </p:spTree>
    <p:extLst>
      <p:ext uri="{BB962C8B-B14F-4D97-AF65-F5344CB8AC3E}">
        <p14:creationId xmlns:p14="http://schemas.microsoft.com/office/powerpoint/2010/main" val="4089303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ACB79B-58A2-70FD-6C11-ED0D2B365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Program Integrity and Institutional Quality</a:t>
            </a:r>
            <a:r>
              <a:rPr lang="en-US" dirty="0"/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5E6F8-1B4A-C364-013C-068C8E5207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Federal Register Notice Final Rule (January 3, 2025)</a:t>
            </a:r>
          </a:p>
          <a:p>
            <a:r>
              <a:rPr lang="en-US" dirty="0"/>
              <a:t>Effective July 1, 2026</a:t>
            </a:r>
          </a:p>
          <a:p>
            <a:r>
              <a:rPr lang="en-US" dirty="0"/>
              <a:t>GE/FVT</a:t>
            </a:r>
          </a:p>
          <a:p>
            <a:r>
              <a:rPr lang="en-US" dirty="0"/>
              <a:t>Distance Education </a:t>
            </a:r>
          </a:p>
          <a:p>
            <a:r>
              <a:rPr lang="en-US" dirty="0"/>
              <a:t>Return of Title IV (R2T4)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330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B3C5426-89BE-67A3-9159-ED5F8D3B0C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C8B60-4EAE-EDF1-D965-B799127D8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Gainful Employment and </a:t>
            </a:r>
            <a:br>
              <a:rPr lang="en-US" b="1" dirty="0"/>
            </a:br>
            <a:r>
              <a:rPr lang="en-US" b="1" dirty="0"/>
              <a:t>Financial Value Transparency </a:t>
            </a:r>
            <a:r>
              <a:rPr lang="en-US" dirty="0"/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3BC8A7-C971-279B-D4D8-6EFC73D19E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Do-No-Harm Framework</a:t>
            </a:r>
          </a:p>
          <a:p>
            <a:r>
              <a:rPr lang="en-US" dirty="0"/>
              <a:t>Establishes uniform penalty for all programs</a:t>
            </a:r>
          </a:p>
          <a:p>
            <a:r>
              <a:rPr lang="en-US" dirty="0"/>
              <a:t>Uses a single metric instead of debt-to-earnings metric</a:t>
            </a:r>
          </a:p>
          <a:p>
            <a:r>
              <a:rPr lang="en-US" dirty="0"/>
              <a:t>Consistent Penalty – loss of eligibility of Direct Loan Program for 2 years after failing earnings premium in 2 of 3 consecutive years </a:t>
            </a:r>
          </a:p>
          <a:p>
            <a:pPr lvl="1"/>
            <a:r>
              <a:rPr lang="en-US" dirty="0"/>
              <a:t>To all programs at all institutions </a:t>
            </a:r>
          </a:p>
          <a:p>
            <a:pPr marL="0" lvl="1"/>
            <a:r>
              <a:rPr lang="en-US" dirty="0"/>
              <a:t>Financial Value Transparency now called Student Tuition and Transparency System (STATS)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166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03518-80C9-9ADE-69C1-DD9DE5201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Distance Education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E47871-488A-0B57-2F85-03903A052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8212"/>
            <a:ext cx="10515600" cy="471205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Definition change, effective July 1, 2026, 34 CFR 600.2</a:t>
            </a:r>
          </a:p>
          <a:p>
            <a:r>
              <a:rPr lang="en-US" dirty="0"/>
              <a:t>Added the definition of a course offered exclusively through distance education </a:t>
            </a:r>
          </a:p>
          <a:p>
            <a:pPr lvl="1"/>
            <a:r>
              <a:rPr lang="en-US" dirty="0"/>
              <a:t>DE course one in which instruction takes place exclusively through the technologies defined under distance education in the regulations </a:t>
            </a:r>
          </a:p>
          <a:p>
            <a:pPr lvl="2"/>
            <a:r>
              <a:rPr lang="en-US" dirty="0"/>
              <a:t>Not withstanding any in-person non-instructional requirements (orientation, testing, academic support services)</a:t>
            </a:r>
          </a:p>
          <a:p>
            <a:r>
              <a:rPr lang="en-US" dirty="0"/>
              <a:t>A hybrid course that requires some in-person instruction (no matter how short) is not a DE course under the new regulation </a:t>
            </a:r>
          </a:p>
          <a:p>
            <a:r>
              <a:rPr lang="en-US" dirty="0"/>
              <a:t>Enrollment reporting 34 CFR 668.41(h), effective July 1, 2027 </a:t>
            </a:r>
          </a:p>
          <a:p>
            <a:pPr lvl="1"/>
            <a:r>
              <a:rPr lang="en-US" dirty="0"/>
              <a:t>Schools will be required to report whether TIV recipients are enrolled in hybrid courses or 100% distance education or 100% in-person course work</a:t>
            </a:r>
          </a:p>
        </p:txBody>
      </p:sp>
    </p:spTree>
    <p:extLst>
      <p:ext uri="{BB962C8B-B14F-4D97-AF65-F5344CB8AC3E}">
        <p14:creationId xmlns:p14="http://schemas.microsoft.com/office/powerpoint/2010/main" val="3143224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E449E-722A-5E54-70D0-142B622E4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Return of Title IV (R2T4)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22C3E-1BE5-5B1A-F553-99170A72D3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4237"/>
            <a:ext cx="10515600" cy="4702726"/>
          </a:xfrm>
        </p:spPr>
        <p:txBody>
          <a:bodyPr/>
          <a:lstStyle/>
          <a:p>
            <a:r>
              <a:rPr lang="en-US" dirty="0"/>
              <a:t>Effective July 1, 2026, early implementation February 3, 2025 </a:t>
            </a:r>
            <a:r>
              <a:rPr lang="en-US" sz="2400" dirty="0"/>
              <a:t>(optional)</a:t>
            </a:r>
          </a:p>
          <a:p>
            <a:r>
              <a:rPr lang="en-US" dirty="0"/>
              <a:t>New Withdrawal Exemption (if all 4 met then no R2T4 calc required)</a:t>
            </a:r>
          </a:p>
          <a:p>
            <a:pPr lvl="1"/>
            <a:r>
              <a:rPr lang="en-US" dirty="0"/>
              <a:t>For payment period or period of enrollment</a:t>
            </a:r>
          </a:p>
          <a:p>
            <a:pPr lvl="2"/>
            <a:r>
              <a:rPr lang="en-US" dirty="0"/>
              <a:t>Student is a no-show for period (did not start attendance)</a:t>
            </a:r>
          </a:p>
          <a:p>
            <a:pPr lvl="2"/>
            <a:r>
              <a:rPr lang="en-US" dirty="0"/>
              <a:t>Return all TIV grants and loans to ED (including credit balances)</a:t>
            </a:r>
          </a:p>
          <a:p>
            <a:pPr lvl="2"/>
            <a:r>
              <a:rPr lang="en-US" dirty="0"/>
              <a:t>School refunds all institutional charges</a:t>
            </a:r>
          </a:p>
          <a:p>
            <a:pPr lvl="2"/>
            <a:r>
              <a:rPr lang="en-US" dirty="0"/>
              <a:t>School cancels (writes-off) any balance owed to school due to returning TIV funds to ED</a:t>
            </a:r>
          </a:p>
          <a:p>
            <a:r>
              <a:rPr lang="en-US" dirty="0"/>
              <a:t>Applies to all educational program types (including modules)</a:t>
            </a:r>
          </a:p>
          <a:p>
            <a:r>
              <a:rPr lang="en-US" dirty="0"/>
              <a:t>Optional exemption, case-by-case, document</a:t>
            </a:r>
          </a:p>
          <a:p>
            <a:r>
              <a:rPr lang="en-US" dirty="0"/>
              <a:t>34 CFR 668.22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980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6495B-2A4F-D1E9-9D14-AB29CCBC4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Return of Title IV (R2T4)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88FAF5-14FF-F181-6AB4-695E78954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3840"/>
            <a:ext cx="10515600" cy="4663123"/>
          </a:xfrm>
        </p:spPr>
        <p:txBody>
          <a:bodyPr/>
          <a:lstStyle/>
          <a:p>
            <a:r>
              <a:rPr lang="en-US" dirty="0"/>
              <a:t>Effective July 1, 2026, early implementation February 3, 2025 </a:t>
            </a:r>
            <a:r>
              <a:rPr lang="en-US" sz="2400" dirty="0"/>
              <a:t>(optional)</a:t>
            </a:r>
          </a:p>
          <a:p>
            <a:r>
              <a:rPr lang="en-US" dirty="0"/>
              <a:t>Leave of Absence (LOA) and Incarcerated Students PEP</a:t>
            </a:r>
          </a:p>
          <a:p>
            <a:pPr lvl="1"/>
            <a:r>
              <a:rPr lang="en-US" dirty="0"/>
              <a:t>Enrolled in a Prison Education Program  </a:t>
            </a:r>
          </a:p>
          <a:p>
            <a:r>
              <a:rPr lang="en-US" dirty="0"/>
              <a:t>Confined or incarcerated students on approved LOA may return to </a:t>
            </a:r>
            <a:r>
              <a:rPr lang="en-US" u="sng" dirty="0"/>
              <a:t>any point</a:t>
            </a:r>
            <a:r>
              <a:rPr lang="en-US" dirty="0"/>
              <a:t> in program </a:t>
            </a:r>
          </a:p>
          <a:p>
            <a:r>
              <a:rPr lang="en-US" dirty="0"/>
              <a:t>Applies to term-based and all other educational program types</a:t>
            </a:r>
          </a:p>
          <a:p>
            <a:r>
              <a:rPr lang="en-US" dirty="0"/>
              <a:t>Schools are not required to grant an LOA</a:t>
            </a:r>
          </a:p>
        </p:txBody>
      </p:sp>
    </p:spTree>
    <p:extLst>
      <p:ext uri="{BB962C8B-B14F-4D97-AF65-F5344CB8AC3E}">
        <p14:creationId xmlns:p14="http://schemas.microsoft.com/office/powerpoint/2010/main" val="40185795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4594</TotalTime>
  <Words>2848</Words>
  <Application>Microsoft Office PowerPoint</Application>
  <PresentationFormat>Widescreen</PresentationFormat>
  <Paragraphs>323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Calibri</vt:lpstr>
      <vt:lpstr>Calibri Light</vt:lpstr>
      <vt:lpstr>Office Theme</vt:lpstr>
      <vt:lpstr>Federal Financial Aid Updates</vt:lpstr>
      <vt:lpstr>Agenda</vt:lpstr>
      <vt:lpstr>Background</vt:lpstr>
      <vt:lpstr>Institutional Accountability</vt:lpstr>
      <vt:lpstr>Program Integrity and Institutional Quality </vt:lpstr>
      <vt:lpstr>Gainful Employment and  Financial Value Transparency  </vt:lpstr>
      <vt:lpstr>Distance Education </vt:lpstr>
      <vt:lpstr>Return of Title IV (R2T4)</vt:lpstr>
      <vt:lpstr>Return of Title IV (R2T4)</vt:lpstr>
      <vt:lpstr>Return of Title IV (R2T4)</vt:lpstr>
      <vt:lpstr>FAFSA Changes </vt:lpstr>
      <vt:lpstr>PowerPoint Presentation</vt:lpstr>
      <vt:lpstr>PowerPoint Presentation</vt:lpstr>
      <vt:lpstr>2026-27 FAFSA Changes</vt:lpstr>
      <vt:lpstr>Title IV Aid Program Specific Changes </vt:lpstr>
      <vt:lpstr>Federal Pell Grant </vt:lpstr>
      <vt:lpstr>Workforce Pell Grant  </vt:lpstr>
      <vt:lpstr>Workforce Pell Grant </vt:lpstr>
      <vt:lpstr>Federal Work-Study</vt:lpstr>
      <vt:lpstr>Federal Work-Study</vt:lpstr>
      <vt:lpstr>Undergraduate Federal Loan Programs</vt:lpstr>
      <vt:lpstr>Parent PLUS Loan for Undergraduate Dependent Student</vt:lpstr>
      <vt:lpstr>Parent PLUS Loan for Undergraduate Dependent Student</vt:lpstr>
      <vt:lpstr>Graduate PLUS Loan for Graduate and Professional Students</vt:lpstr>
      <vt:lpstr>Graduate PLUS Loan for Graduate and Professional Students</vt:lpstr>
      <vt:lpstr>Graduate and Professional Student  Annual and Aggregate Direct Loan Limits</vt:lpstr>
      <vt:lpstr>Direct Loan Limits Annual and Aggregate</vt:lpstr>
      <vt:lpstr>Definition of Professional Student </vt:lpstr>
      <vt:lpstr>Direct Loan Limits Annual and Aggregate</vt:lpstr>
      <vt:lpstr>Direct Loan Annual Limit Proration</vt:lpstr>
      <vt:lpstr>Federal Loan Repayment Options</vt:lpstr>
      <vt:lpstr>Federal Loan Repayment Options</vt:lpstr>
      <vt:lpstr>Loan Deferment Options</vt:lpstr>
      <vt:lpstr>Loan Forbearance</vt:lpstr>
      <vt:lpstr>Default Loan Rehabilitation Terms</vt:lpstr>
      <vt:lpstr>Outstanding Questions</vt:lpstr>
      <vt:lpstr>Outstanding Questions </vt:lpstr>
      <vt:lpstr> </vt:lpstr>
      <vt:lpstr>Reference Materials </vt:lpstr>
      <vt:lpstr>Reference Materials </vt:lpstr>
      <vt:lpstr>Contact Information  </vt:lpstr>
    </vt:vector>
  </TitlesOfParts>
  <Company>Lane Community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Influencing Legislators</dc:title>
  <dc:creator>HerrE</dc:creator>
  <cp:lastModifiedBy>Leslie Lloyd</cp:lastModifiedBy>
  <cp:revision>121</cp:revision>
  <cp:lastPrinted>2019-07-16T18:29:05Z</cp:lastPrinted>
  <dcterms:created xsi:type="dcterms:W3CDTF">2019-07-08T17:35:48Z</dcterms:created>
  <dcterms:modified xsi:type="dcterms:W3CDTF">2026-01-26T20:16:07Z</dcterms:modified>
</cp:coreProperties>
</file>